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291" r:id="rId19"/>
    <p:sldId id="33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4454" autoAdjust="0"/>
  </p:normalViewPr>
  <p:slideViewPr>
    <p:cSldViewPr>
      <p:cViewPr>
        <p:scale>
          <a:sx n="100" d="100"/>
          <a:sy n="100" d="100"/>
        </p:scale>
        <p:origin x="-5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8734-A5D3-4A25-B784-8ECAAD2339F7}" type="datetimeFigureOut">
              <a:rPr lang="en-GB" smtClean="0"/>
              <a:pPr/>
              <a:t>11/04/2014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AD67B-407F-4649-B3D0-820A457887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4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263B-30D7-4EB0-B9AA-09325371D20A}" type="datetime1">
              <a:rPr lang="en-GB" smtClean="0"/>
              <a:t>11/04/2014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6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624D-2EF0-4315-A347-B30BEA3D6E1B}" type="datetime1">
              <a:rPr lang="en-GB" smtClean="0"/>
              <a:t>11/04/2014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9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DFDE-918C-43EB-B7A6-B9423527CA5C}" type="datetime1">
              <a:rPr lang="en-GB" smtClean="0"/>
              <a:t>11/04/2014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8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20D-9743-4FCC-B5CC-3D6346A59ABC}" type="datetime1">
              <a:rPr lang="en-GB" smtClean="0"/>
              <a:t>11/04/2014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81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2108-EE9F-4C04-993F-06E4BC17E511}" type="datetime1">
              <a:rPr lang="en-GB" smtClean="0"/>
              <a:t>11/04/2014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8F4A-FBC6-408C-8359-E5AFF76ED2CD}" type="datetime1">
              <a:rPr lang="en-GB" smtClean="0"/>
              <a:t>11/04/2014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5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E091-EB5F-4736-89D7-788B565F0853}" type="datetime1">
              <a:rPr lang="en-GB" smtClean="0"/>
              <a:t>11/04/2014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9B4-92E2-40AF-A511-5C03FBAF6589}" type="datetime1">
              <a:rPr lang="en-GB" smtClean="0"/>
              <a:t>11/04/2014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3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D873-E6BC-49AA-89E7-E9DE71EC6FFC}" type="datetime1">
              <a:rPr lang="en-GB" smtClean="0"/>
              <a:t>11/04/2014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2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687C-E3CD-4477-8A37-16370E093808}" type="datetime1">
              <a:rPr lang="en-GB" smtClean="0"/>
              <a:t>11/04/2014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7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DDD-F081-4DFB-A200-FD173E40C9BE}" type="datetime1">
              <a:rPr lang="en-GB" smtClean="0"/>
              <a:t>11/04/2014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F028-9EFC-4C47-8312-7A7EBEBA24FE}" type="datetime1">
              <a:rPr lang="en-GB" smtClean="0"/>
              <a:t>11/04/2014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00047-1050-4C53-9C6C-379DC15AC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0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692697"/>
            <a:ext cx="7772400" cy="1296144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/>
              <a:t>Diyala University                                                                                  </a:t>
            </a:r>
            <a:br>
              <a:rPr lang="en-US" sz="1600" b="1" dirty="0" smtClean="0"/>
            </a:br>
            <a:r>
              <a:rPr lang="en-US" sz="1600" b="1" dirty="0" smtClean="0"/>
              <a:t>College of Engineering                                                                               Fourth Year 2012/2013</a:t>
            </a:r>
            <a:br>
              <a:rPr lang="en-US" sz="1600" b="1" dirty="0" smtClean="0"/>
            </a:br>
            <a:r>
              <a:rPr lang="en-US" sz="1600" b="1" dirty="0" smtClean="0"/>
              <a:t>Computer &amp; Software </a:t>
            </a:r>
            <a:br>
              <a:rPr lang="en-US" sz="1600" b="1" dirty="0" smtClean="0"/>
            </a:br>
            <a:r>
              <a:rPr lang="en-US" sz="1600" b="1" dirty="0" smtClean="0"/>
              <a:t>Engineering Department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GB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38" y="2177480"/>
            <a:ext cx="8784976" cy="4419872"/>
          </a:xfrm>
        </p:spPr>
        <p:txBody>
          <a:bodyPr>
            <a:normAutofit fontScale="70000" lnSpcReduction="20000"/>
          </a:bodyPr>
          <a:lstStyle/>
          <a:p>
            <a:endParaRPr lang="en-US" sz="3300" b="1" dirty="0" smtClean="0">
              <a:solidFill>
                <a:schemeClr val="tx1"/>
              </a:solidFill>
            </a:endParaRPr>
          </a:p>
          <a:p>
            <a:r>
              <a:rPr lang="en-US" sz="5200" b="1" dirty="0" smtClean="0">
                <a:solidFill>
                  <a:schemeClr val="tx1"/>
                </a:solidFill>
              </a:rPr>
              <a:t>Cryptographic Data Integrity Algorithms</a:t>
            </a:r>
            <a:endParaRPr lang="en-US" sz="5200" b="1" dirty="0">
              <a:solidFill>
                <a:schemeClr val="tx1"/>
              </a:solidFill>
            </a:endParaRPr>
          </a:p>
          <a:p>
            <a:endParaRPr lang="en-US" sz="5600" b="1" dirty="0" smtClean="0">
              <a:solidFill>
                <a:schemeClr val="tx1"/>
              </a:solidFill>
            </a:endParaRPr>
          </a:p>
          <a:p>
            <a:r>
              <a:rPr lang="en-US" sz="5600" b="1" dirty="0" smtClean="0">
                <a:solidFill>
                  <a:schemeClr val="tx1"/>
                </a:solidFill>
              </a:rPr>
              <a:t>Chapter 4/Part3</a:t>
            </a:r>
          </a:p>
          <a:p>
            <a:endParaRPr lang="en-US" sz="4100" b="1" dirty="0" smtClean="0">
              <a:solidFill>
                <a:schemeClr val="tx1"/>
              </a:solidFill>
            </a:endParaRPr>
          </a:p>
          <a:p>
            <a:r>
              <a:rPr lang="en-US" sz="4100" b="1" dirty="0" smtClean="0">
                <a:solidFill>
                  <a:schemeClr val="tx1"/>
                </a:solidFill>
              </a:rPr>
              <a:t>Digital Signatures</a:t>
            </a:r>
            <a:endParaRPr lang="en-US" sz="4100" b="1" dirty="0">
              <a:solidFill>
                <a:schemeClr val="tx1"/>
              </a:solidFill>
            </a:endParaRPr>
          </a:p>
          <a:p>
            <a:endParaRPr lang="en-US" sz="4500" b="1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chemeClr val="tx1"/>
                </a:solidFill>
              </a:rPr>
              <a:t>PRESENTED BY 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DR. ALI J. ABBOUD</a:t>
            </a:r>
            <a:endParaRPr lang="en-GB" sz="3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71" y="476672"/>
            <a:ext cx="1570985" cy="118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4.3.8 </a:t>
            </a:r>
            <a:r>
              <a:rPr lang="en-GB" sz="3200" b="1" dirty="0"/>
              <a:t>ELGAMAL DIGITAL SIGNATURE SCHEME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39127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4.3.8 </a:t>
            </a:r>
            <a:r>
              <a:rPr lang="en-GB" sz="3200" b="1" dirty="0"/>
              <a:t>ELGAMAL DIGITAL SIGNATURE SCHEME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2103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2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4.3.8 </a:t>
            </a:r>
            <a:r>
              <a:rPr lang="en-GB" sz="3200" b="1" dirty="0"/>
              <a:t>ELGAMAL DIGITAL SIGNATURE SCHEME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4876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33811"/>
            <a:ext cx="58769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1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4.3.9 </a:t>
            </a:r>
            <a:r>
              <a:rPr lang="en-GB" sz="3200" b="1" dirty="0"/>
              <a:t>SCHNORR DIGITAL SIGNATURE SCHEME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42937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0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4.3.9 </a:t>
            </a:r>
            <a:r>
              <a:rPr lang="en-GB" sz="3200" b="1" dirty="0"/>
              <a:t>SCHNORR DIGITAL SIGNATURE SCHEME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71575"/>
            <a:ext cx="62388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5181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4.3.10 </a:t>
            </a:r>
            <a:r>
              <a:rPr lang="en-GB" sz="3200" b="1" dirty="0"/>
              <a:t>DIGITAL SIGNATURE STANDARD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3" y="908720"/>
            <a:ext cx="62960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216"/>
            <a:ext cx="59245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8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4.3.11 </a:t>
            </a:r>
            <a:r>
              <a:rPr lang="en-GB" sz="3200" b="1" dirty="0"/>
              <a:t>The Digital Signature Algorithm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3448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3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4.3.12 </a:t>
            </a:r>
            <a:r>
              <a:rPr lang="en-GB" sz="3200" b="1" dirty="0"/>
              <a:t>DSS Signing and Verifying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1723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2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End of Chapter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4/Part3</a:t>
            </a:r>
            <a:endParaRPr lang="en-GB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0EB5-9740-4B02-BCDC-60957959C9C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04664"/>
            <a:ext cx="550545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03" y="5193457"/>
            <a:ext cx="55626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42089"/>
            <a:ext cx="2732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The </a:t>
            </a:r>
            <a:r>
              <a:rPr lang="en-GB" b="1" dirty="0" err="1"/>
              <a:t>ElGamal</a:t>
            </a:r>
            <a:r>
              <a:rPr lang="en-GB" b="1" dirty="0"/>
              <a:t> Cryptosystem</a:t>
            </a:r>
          </a:p>
        </p:txBody>
      </p:sp>
    </p:spTree>
    <p:extLst>
      <p:ext uri="{BB962C8B-B14F-4D97-AF65-F5344CB8AC3E}">
        <p14:creationId xmlns:p14="http://schemas.microsoft.com/office/powerpoint/2010/main" val="11166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4.3. Objectives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7504" y="1124744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Key points.</a:t>
            </a:r>
            <a:endParaRPr lang="en-GB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/>
              <a:t>Generic Model of Digital Signature Process</a:t>
            </a:r>
            <a:r>
              <a:rPr lang="en-US" sz="2800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 smtClean="0"/>
              <a:t>Essential </a:t>
            </a:r>
            <a:r>
              <a:rPr lang="en-GB" sz="2800" b="1" dirty="0"/>
              <a:t>Elements of Digital Signature </a:t>
            </a:r>
            <a:r>
              <a:rPr lang="en-GB" sz="2800" b="1" dirty="0" smtClean="0"/>
              <a:t>Process.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 smtClean="0"/>
              <a:t>Attacks on Digital Signatures.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 smtClean="0"/>
              <a:t>ELGAMAL DIGITAL SIGNATURE SCHEME.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 smtClean="0"/>
              <a:t>SCHNORR DIGITAL SIGNATURE SCHEME.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 smtClean="0"/>
              <a:t>DIGITAL SIGNATURE STANDARD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 smtClean="0"/>
              <a:t>DIGITAL SIGNATURE Algorithm.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 smtClean="0"/>
              <a:t>DSS Signing and Verifying.</a:t>
            </a:r>
            <a:endParaRPr lang="en-US" sz="2800" b="1" dirty="0" smtClean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646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4.3.1 Key Points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9552" y="865466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GB" dirty="0"/>
              <a:t>A digital signature is an authentication mechanism that enables </a:t>
            </a:r>
            <a:r>
              <a:rPr lang="en-GB" dirty="0" smtClean="0"/>
              <a:t>the creator </a:t>
            </a:r>
            <a:r>
              <a:rPr lang="en-GB" dirty="0"/>
              <a:t>of </a:t>
            </a:r>
            <a:r>
              <a:rPr lang="en-GB" dirty="0" smtClean="0"/>
              <a:t>a message </a:t>
            </a:r>
            <a:r>
              <a:rPr lang="en-GB" dirty="0"/>
              <a:t>to attach a code that acts as a signature. </a:t>
            </a:r>
            <a:r>
              <a:rPr lang="en-GB" dirty="0" smtClean="0"/>
              <a:t>Typically the </a:t>
            </a:r>
            <a:r>
              <a:rPr lang="en-GB" dirty="0"/>
              <a:t>signature is formed by taking the hash of the message and </a:t>
            </a:r>
            <a:r>
              <a:rPr lang="en-GB" dirty="0" smtClean="0"/>
              <a:t>encrypting the </a:t>
            </a:r>
            <a:r>
              <a:rPr lang="en-GB" dirty="0"/>
              <a:t>message with the creator’s private key. The signature guarantees </a:t>
            </a:r>
            <a:r>
              <a:rPr lang="en-GB" dirty="0" smtClean="0"/>
              <a:t>the source </a:t>
            </a:r>
            <a:r>
              <a:rPr lang="en-GB" dirty="0"/>
              <a:t>and integrity of the message</a:t>
            </a:r>
            <a:r>
              <a:rPr lang="en-GB" dirty="0" smtClean="0"/>
              <a:t>.</a:t>
            </a:r>
          </a:p>
          <a:p>
            <a:pPr algn="just"/>
            <a:endParaRPr lang="en-GB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GB" dirty="0" smtClean="0"/>
              <a:t>The </a:t>
            </a:r>
            <a:r>
              <a:rPr lang="en-GB" dirty="0"/>
              <a:t>digital signature standard (DSS) is an NIST standard that uses </a:t>
            </a:r>
            <a:r>
              <a:rPr lang="en-GB" dirty="0" smtClean="0"/>
              <a:t>the secure </a:t>
            </a:r>
            <a:r>
              <a:rPr lang="en-GB" dirty="0"/>
              <a:t>hash algorithm (SHA</a:t>
            </a:r>
            <a:r>
              <a:rPr lang="en-GB" dirty="0" smtClean="0"/>
              <a:t>).</a:t>
            </a:r>
          </a:p>
          <a:p>
            <a:pPr algn="just"/>
            <a:endParaRPr lang="en-GB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GB" dirty="0" smtClean="0"/>
              <a:t>The </a:t>
            </a:r>
            <a:r>
              <a:rPr lang="en-GB" dirty="0"/>
              <a:t>most important development from the work on public-key cryptography is the</a:t>
            </a:r>
          </a:p>
          <a:p>
            <a:pPr algn="just"/>
            <a:r>
              <a:rPr lang="en-GB" dirty="0" smtClean="0"/>
              <a:t>       digital signature . The </a:t>
            </a:r>
            <a:r>
              <a:rPr lang="en-GB" dirty="0"/>
              <a:t>digital signature provides a set of security capabilities that </a:t>
            </a:r>
            <a:r>
              <a:rPr lang="en-GB" dirty="0" smtClean="0"/>
              <a:t>  </a:t>
            </a:r>
          </a:p>
          <a:p>
            <a:pPr algn="just"/>
            <a:r>
              <a:rPr lang="en-GB" dirty="0"/>
              <a:t> </a:t>
            </a:r>
            <a:r>
              <a:rPr lang="en-GB" dirty="0" smtClean="0"/>
              <a:t>      would</a:t>
            </a:r>
            <a:r>
              <a:rPr lang="en-GB" dirty="0"/>
              <a:t> </a:t>
            </a:r>
            <a:r>
              <a:rPr lang="en-GB" dirty="0" smtClean="0"/>
              <a:t>be </a:t>
            </a:r>
            <a:r>
              <a:rPr lang="en-GB" dirty="0"/>
              <a:t>difficult to implement in any other </a:t>
            </a:r>
            <a:r>
              <a:rPr lang="en-GB" dirty="0" smtClean="0"/>
              <a:t>way.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itchFamily="2" charset="2"/>
              <a:buChar char="Ø"/>
            </a:pPr>
            <a:endParaRPr lang="en-GB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7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4.3.2 </a:t>
            </a:r>
            <a:r>
              <a:rPr lang="en-GB" sz="3600" b="1" dirty="0"/>
              <a:t>Generic Model of Digital Signature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980728"/>
            <a:ext cx="60483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6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4.3.3 </a:t>
            </a:r>
            <a:r>
              <a:rPr lang="en-GB" sz="3100" b="1" dirty="0" smtClean="0"/>
              <a:t>Essential </a:t>
            </a:r>
            <a:r>
              <a:rPr lang="en-GB" sz="3100" b="1" dirty="0"/>
              <a:t>Elements of Digital </a:t>
            </a:r>
            <a:r>
              <a:rPr lang="en-GB" sz="3100" b="1" dirty="0" smtClean="0"/>
              <a:t>Signature </a:t>
            </a:r>
            <a:r>
              <a:rPr lang="en-GB" sz="3100" b="1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196752"/>
            <a:ext cx="597217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9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4.3.4 </a:t>
            </a:r>
            <a:r>
              <a:rPr lang="en-GB" sz="3100" b="1" dirty="0" smtClean="0"/>
              <a:t>Essential </a:t>
            </a:r>
            <a:r>
              <a:rPr lang="en-GB" sz="3100" b="1" dirty="0"/>
              <a:t>Elements of Digital </a:t>
            </a:r>
            <a:r>
              <a:rPr lang="en-GB" sz="3100" b="1" dirty="0" smtClean="0"/>
              <a:t>Signature </a:t>
            </a:r>
            <a:r>
              <a:rPr lang="en-GB" sz="3100" b="1" dirty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1287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7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16632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4.3.5 </a:t>
            </a:r>
            <a:r>
              <a:rPr lang="en-GB" sz="3100" b="1" dirty="0" smtClean="0"/>
              <a:t>Attacks on Digital Signatures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0102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23395"/>
            <a:ext cx="6076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6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16632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4.3.5 </a:t>
            </a:r>
            <a:r>
              <a:rPr lang="en-GB" sz="3100" b="1" dirty="0" smtClean="0"/>
              <a:t>Attacks on Digital Signatures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0102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23395"/>
            <a:ext cx="60769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16632"/>
            <a:ext cx="8928992" cy="72008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4.3.6 </a:t>
            </a:r>
            <a:r>
              <a:rPr lang="en-GB" sz="3100" b="1" dirty="0" smtClean="0"/>
              <a:t>Digital Signature Requirements</a:t>
            </a:r>
            <a:endParaRPr lang="en-GB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7" y="1052736"/>
            <a:ext cx="71287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4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16957</TotalTime>
  <Words>300</Words>
  <Application>Microsoft Office PowerPoint</Application>
  <PresentationFormat>On-screen Show (4:3)</PresentationFormat>
  <Paragraphs>81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Diyala University                                                                                   College of Engineering                                                                               Fourth Year 2012/2013 Computer &amp; Software  Engineering Department  </vt:lpstr>
      <vt:lpstr>4.3. Objectives</vt:lpstr>
      <vt:lpstr>4.3.1 Key Points</vt:lpstr>
      <vt:lpstr>4.3.2 Generic Model of Digital Signature Process</vt:lpstr>
      <vt:lpstr>4.3.3 Essential Elements of Digital Signature Process</vt:lpstr>
      <vt:lpstr>4.3.4 Essential Elements of Digital Signature Process</vt:lpstr>
      <vt:lpstr>4.3.5 Attacks on Digital Signatures</vt:lpstr>
      <vt:lpstr>4.3.5 Attacks on Digital Signatures</vt:lpstr>
      <vt:lpstr>4.3.6 Digital Signature Requirements</vt:lpstr>
      <vt:lpstr>4.3.8 ELGAMAL DIGITAL SIGNATURE SCHEME</vt:lpstr>
      <vt:lpstr>4.3.8 ELGAMAL DIGITAL SIGNATURE SCHEME</vt:lpstr>
      <vt:lpstr>4.3.8 ELGAMAL DIGITAL SIGNATURE SCHEME</vt:lpstr>
      <vt:lpstr>4.3.9 SCHNORR DIGITAL SIGNATURE SCHEME</vt:lpstr>
      <vt:lpstr>4.3.9 SCHNORR DIGITAL SIGNATURE SCHEME</vt:lpstr>
      <vt:lpstr>4.3.10 DIGITAL SIGNATURE STANDARD</vt:lpstr>
      <vt:lpstr>4.3.11 The Digital Signature Algorithm</vt:lpstr>
      <vt:lpstr>4.3.12 DSS Signing and Verifying</vt:lpstr>
      <vt:lpstr>End of Chapter 4/Part3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Eager</dc:creator>
  <cp:lastModifiedBy>Eager</cp:lastModifiedBy>
  <cp:revision>266</cp:revision>
  <dcterms:created xsi:type="dcterms:W3CDTF">2012-09-22T12:43:17Z</dcterms:created>
  <dcterms:modified xsi:type="dcterms:W3CDTF">2014-04-12T05:04:34Z</dcterms:modified>
</cp:coreProperties>
</file>